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8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5" r:id="rId7"/>
    <p:sldId id="268" r:id="rId8"/>
    <p:sldId id="269" r:id="rId9"/>
    <p:sldId id="266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61" r:id="rId18"/>
    <p:sldId id="275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d368d60b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d368d60b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d368d60b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d368d60b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d368d60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d368d60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A8F11-FC4F-40CC-BB4C-BB61A09BC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90C687-829C-4B6D-A36B-95985F112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77618B-F771-468B-815D-811F6C14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593FB5-3199-493E-9575-510B5CF6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25CC2-E9C3-4E3D-8426-3FAE3F0F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748047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B97D0-F8BD-410B-9DB7-7C7CD6FB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12016E-F7FF-4F2D-9091-5B93659BA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5C552-CDA2-4EEE-A87E-6C5E3E943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7662F6-009C-42B9-8DDD-794C7692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36B1AC-CE2B-4C2A-86E5-12F04AC3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494774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72045E-12BE-4E20-AD59-E2A471D81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EF503C-25A7-480A-B17D-F777F15C4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CEE416-7EC6-4D0C-9D0A-0288E725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EF66FA-CE11-4FF6-8917-D2FF4E8C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579FE0-BD47-4D7E-8856-EB4EAE0D1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392294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9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D6603-890A-41E4-BA1D-3D9A2195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3D5F0F-3EAC-44C5-BD23-7BBB43F44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929FC8-56CB-4640-894E-B16E3406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C5E3A-EAA8-4349-9432-A607F817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F420A8-0FC6-4916-8B79-22EEC1F5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280208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C6DDD-17DA-43CA-ACC6-5F9F9E4C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5BDBE4-88E8-4123-B29A-C148A0A53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A3799F-5302-4079-A263-EB222DA5C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1AA0D2-B3A4-4E54-908E-FA37E4F04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95F98C-2ED8-4BFF-8E0B-018400E8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254323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76F6F-240E-47E8-806A-5A2AFB3F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96013-0795-45E2-9800-7196DD961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2F4BFF-5BA3-4BC8-8ED5-AB2A883F3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BD2839-7978-4F89-88D2-F6E958E1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DA6474-6B39-4B82-96EB-AF4E147A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7D1B36-00BB-4C34-8DDA-9249CE12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262546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B4F34-523A-48DF-BCB9-64E32791F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943C96-207C-473C-BD42-A1FAAD3FD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7F25CC-ECEB-471A-BAE9-37A41511A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52F964-2D59-40DB-925A-46F8E0796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09974BE-98E0-4622-8284-F137D311C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AE9C62-E239-4489-BC50-67125E99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5C8B1DC-FF4C-4CD8-A6CD-8894A230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490556-7F82-40BF-9FAF-26803160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896028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E6C82-EB05-4351-AEA6-666A9B61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53F2E7-AD1D-400A-992C-4794B2A5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B6F753-B5A2-463F-8EB6-C5B0F911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BB605D-AD51-4234-9B76-290CABE6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857071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ACE60B-33C1-462E-92D9-FB6FE1F6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B53D443-E968-4706-9EAC-317E68AC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4A2FB7-BFA2-4ABB-B304-A61235CB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456430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F3DF0-B13D-4220-BA4C-80D6B20C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03685-9C05-4FA1-A0B0-79D533CC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1822C1-83FA-4F15-8DDB-2666A00F4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E03FC7-1DBD-4DDB-8209-7E8E90F2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4B44C1-CAA5-4A25-B115-4BE6BE18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154E3D-9E2D-4A6B-BEC8-B42B7B15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9574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42CA2-B0AE-4CD2-8E11-17195A16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26EDA5-2B15-41BC-8F50-710E5F585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FCE47C-D405-4681-B733-3C789BFC4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552E42-0EE3-48CF-916D-15710B31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617291-4076-4967-B863-7408EBA1A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8F7971-12A5-49A0-BBC0-022422FE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521848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5A05AD-79BD-4986-9E8C-4FFE14BDD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4B66EE-4B35-4632-942D-E01FCC104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0AA856-1F37-4355-84F8-5E9439D9A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A61D0-F3CC-407A-8B24-E910A7F475C3}" type="datetimeFigureOut">
              <a:rPr lang="es-MX" smtClean="0"/>
              <a:t>14/01/2019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EA5F0A-9694-4216-983D-E14D7679B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556FAC-2C2C-4149-A5B5-99B3D198E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1828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dirty="0"/>
              <a:t>Disponibilidad de salones de clase en la facultad de Estadística e Informática</a:t>
            </a:r>
            <a:endParaRPr sz="36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Maestría en Sistemas Interactivos Centrados en el Usuario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Tecnología Interactiva Web y Móvil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Lorena Gpe. Zavaleta Rivera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Leydi García Méndez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D5332B-028F-40DE-8434-58A5AA2A5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90" y="83538"/>
            <a:ext cx="1019321" cy="5699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F276AC-A20E-4954-94F1-3CB37674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511" y="83537"/>
            <a:ext cx="759926" cy="56994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B78A560-D133-40A8-9E8E-6C53C79BFF1B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09C0-94DD-47A3-8706-B188053DC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MX" sz="1600" dirty="0"/>
              <a:t>Ahora se puede visualizar el proceso que debe de realizar un </a:t>
            </a:r>
            <a:r>
              <a:rPr lang="es-MX" sz="1600" b="1" dirty="0"/>
              <a:t>académico</a:t>
            </a:r>
            <a:r>
              <a:rPr lang="es-MX" sz="1600" dirty="0"/>
              <a:t> para actualizar una reservación de un salón:</a:t>
            </a:r>
          </a:p>
          <a:p>
            <a:pPr marL="114300" indent="0">
              <a:buNone/>
            </a:pPr>
            <a:endParaRPr lang="es-MX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C806FE-A05E-4A8A-9C18-4D599F4529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036217"/>
            <a:ext cx="2734520" cy="21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2AB33A-AEF2-485E-845E-C5149797D0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550" y="2036217"/>
            <a:ext cx="2752206" cy="21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5977F2-AF94-4E69-BBF0-673A6639C7A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86" y="2036217"/>
            <a:ext cx="2743363" cy="21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8D2008E-E14B-4385-A2F6-8E692B5E95B3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650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09C0-94DD-47A3-8706-B188053DC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MX" sz="1600" dirty="0"/>
              <a:t>Además el </a:t>
            </a:r>
            <a:r>
              <a:rPr lang="es-MX" sz="1600" b="1" dirty="0"/>
              <a:t>académico</a:t>
            </a:r>
            <a:r>
              <a:rPr lang="es-MX" sz="1600" dirty="0"/>
              <a:t> podrá eliminar una reservación de un salón, tal como se muestra en el siguientes proceso: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4615C9-59A4-4E40-98C3-B208DAECF8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38521"/>
            <a:ext cx="3143426" cy="21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7D2951-6E11-4954-ACD6-98C5C1F9B4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64" y="2238521"/>
            <a:ext cx="3143427" cy="21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D4572AB-1D70-4ADB-9563-79093620D2F4}"/>
              </a:ext>
            </a:extLst>
          </p:cNvPr>
          <p:cNvSpPr txBox="1"/>
          <p:nvPr/>
        </p:nvSpPr>
        <p:spPr>
          <a:xfrm>
            <a:off x="1000764" y="4358761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Académico elimina reservación de salón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E6ECE7-33CA-471F-8C21-443F30371F77}"/>
              </a:ext>
            </a:extLst>
          </p:cNvPr>
          <p:cNvSpPr txBox="1"/>
          <p:nvPr/>
        </p:nvSpPr>
        <p:spPr>
          <a:xfrm>
            <a:off x="4561366" y="4368684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Se visualizan los cambios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630F45-65D3-4293-B803-2EC5F1965D76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137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09C0-94DD-47A3-8706-B188053DC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s-MX" sz="1600" dirty="0"/>
              <a:t>Además el </a:t>
            </a:r>
            <a:r>
              <a:rPr lang="es-MX" sz="1600" b="1" dirty="0"/>
              <a:t>académico</a:t>
            </a:r>
            <a:r>
              <a:rPr lang="es-MX" sz="1600" dirty="0"/>
              <a:t> tendrá dos opciones para consultar reservaciones.</a:t>
            </a:r>
          </a:p>
          <a:p>
            <a:pPr marL="114300" indent="0" algn="just">
              <a:buNone/>
            </a:pPr>
            <a:endParaRPr lang="es-MX" sz="1600" dirty="0"/>
          </a:p>
          <a:p>
            <a:pPr marL="114300" indent="0" algn="just">
              <a:buNone/>
            </a:pPr>
            <a:r>
              <a:rPr lang="es-MX" sz="1600" dirty="0"/>
              <a:t>• </a:t>
            </a:r>
            <a:r>
              <a:rPr lang="es-MX" sz="1600" b="1" dirty="0"/>
              <a:t>Consultar reservaciones. </a:t>
            </a:r>
            <a:r>
              <a:rPr lang="es-MX" sz="1600" dirty="0"/>
              <a:t>Consulta las reservaciones de un salón y día en específico.</a:t>
            </a:r>
          </a:p>
          <a:p>
            <a:pPr marL="114300" indent="0" algn="just">
              <a:buNone/>
            </a:pPr>
            <a:r>
              <a:rPr lang="es-MX" sz="1600" dirty="0"/>
              <a:t>• </a:t>
            </a:r>
            <a:r>
              <a:rPr lang="es-MX" sz="1600" b="1" dirty="0"/>
              <a:t>Mis reservaciones. </a:t>
            </a:r>
            <a:r>
              <a:rPr lang="es-MX" sz="1600" dirty="0"/>
              <a:t>Consulta las reservaciones que él ha realizado.</a:t>
            </a:r>
          </a:p>
          <a:p>
            <a:pPr marL="114300" indent="0" algn="just">
              <a:buNone/>
            </a:pPr>
            <a:r>
              <a:rPr lang="es-MX" sz="1600" dirty="0"/>
              <a:t>Tal como se muestra en la siguiente pantalla.</a:t>
            </a:r>
          </a:p>
          <a:p>
            <a:pPr marL="114300" indent="0">
              <a:buNone/>
            </a:pPr>
            <a:endParaRPr lang="es-MX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90A44F8-F40B-444F-BBA7-E6D61C629D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93" y="2324911"/>
            <a:ext cx="3374610" cy="22438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941BCF8-FBF2-4989-B2A1-DB9FAA023BB6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00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09C0-94DD-47A3-8706-B188053DC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MX" sz="1600" dirty="0"/>
              <a:t>A continuación se muestra el prototipo del sistema para el </a:t>
            </a:r>
            <a:r>
              <a:rPr lang="es-MX" sz="1600" b="1" dirty="0"/>
              <a:t>administrador </a:t>
            </a:r>
            <a:r>
              <a:rPr lang="es-MX" sz="1600" dirty="0"/>
              <a:t>y las opciones que tendrá para tener un mejor manejo del sistema: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2CBB9F-8542-4A78-B99B-76FBF2C1FD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31" y="1833698"/>
            <a:ext cx="3143428" cy="21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EE46D9-A319-4BE9-BCB2-48F715596AEA}"/>
              </a:ext>
            </a:extLst>
          </p:cNvPr>
          <p:cNvSpPr txBox="1"/>
          <p:nvPr/>
        </p:nvSpPr>
        <p:spPr>
          <a:xfrm>
            <a:off x="1257999" y="3970513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Inicio de sesión del administrador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94A090-4A03-45F7-9263-39BAD216370C}"/>
              </a:ext>
            </a:extLst>
          </p:cNvPr>
          <p:cNvSpPr txBox="1"/>
          <p:nvPr/>
        </p:nvSpPr>
        <p:spPr>
          <a:xfrm>
            <a:off x="4731943" y="3939413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Pantalla principal del administrador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B7D694E-F576-4B7B-8209-C0C68FF1C627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561CAA-45D9-4E35-8A2C-AE607284C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574" y="1832312"/>
            <a:ext cx="3143427" cy="21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7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EE46D9-A319-4BE9-BCB2-48F715596AEA}"/>
              </a:ext>
            </a:extLst>
          </p:cNvPr>
          <p:cNvSpPr txBox="1"/>
          <p:nvPr/>
        </p:nvSpPr>
        <p:spPr>
          <a:xfrm>
            <a:off x="311700" y="3695319"/>
            <a:ext cx="2723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Carreras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94A090-4A03-45F7-9263-39BAD216370C}"/>
              </a:ext>
            </a:extLst>
          </p:cNvPr>
          <p:cNvSpPr txBox="1"/>
          <p:nvPr/>
        </p:nvSpPr>
        <p:spPr>
          <a:xfrm>
            <a:off x="3190758" y="3695319"/>
            <a:ext cx="271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Registrar carrera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860440-F03C-43FF-BEF8-C6159E6BBDD0}"/>
              </a:ext>
            </a:extLst>
          </p:cNvPr>
          <p:cNvSpPr txBox="1"/>
          <p:nvPr/>
        </p:nvSpPr>
        <p:spPr>
          <a:xfrm>
            <a:off x="6059184" y="3695318"/>
            <a:ext cx="271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Experiencias educativas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60455D2-EDCD-49F3-A2DE-00614A7E5CF4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B3B110-5636-4AE6-8712-7A21E248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2" y="1559016"/>
            <a:ext cx="2713256" cy="21363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9E4938-95A5-4434-8B84-9AB72BA95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58" y="1559016"/>
            <a:ext cx="2706199" cy="21363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847F5C-31A3-4D9F-BF2C-C53A0404C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179" y="1559016"/>
            <a:ext cx="2720489" cy="2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3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EE46D9-A319-4BE9-BCB2-48F715596AEA}"/>
              </a:ext>
            </a:extLst>
          </p:cNvPr>
          <p:cNvSpPr txBox="1"/>
          <p:nvPr/>
        </p:nvSpPr>
        <p:spPr>
          <a:xfrm>
            <a:off x="311700" y="3695319"/>
            <a:ext cx="2723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Registrar experiencias educativas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94A090-4A03-45F7-9263-39BAD216370C}"/>
              </a:ext>
            </a:extLst>
          </p:cNvPr>
          <p:cNvSpPr txBox="1"/>
          <p:nvPr/>
        </p:nvSpPr>
        <p:spPr>
          <a:xfrm>
            <a:off x="3190758" y="3695319"/>
            <a:ext cx="271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Horarios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860440-F03C-43FF-BEF8-C6159E6BBDD0}"/>
              </a:ext>
            </a:extLst>
          </p:cNvPr>
          <p:cNvSpPr txBox="1"/>
          <p:nvPr/>
        </p:nvSpPr>
        <p:spPr>
          <a:xfrm>
            <a:off x="6059184" y="3695318"/>
            <a:ext cx="271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Registrar horario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60455D2-EDCD-49F3-A2DE-00614A7E5CF4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FE1E04-5697-4CA6-9AE2-659AAE51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26" y="1460413"/>
            <a:ext cx="2713256" cy="212407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AE5DA5-99CE-47AE-B3EC-ACEA1EBE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46" y="1448181"/>
            <a:ext cx="2705908" cy="211482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516F3C9-370B-4C8F-9F35-65DFD3AE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076" y="1426700"/>
            <a:ext cx="2706200" cy="2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3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94A090-4A03-45F7-9263-39BAD216370C}"/>
              </a:ext>
            </a:extLst>
          </p:cNvPr>
          <p:cNvSpPr txBox="1"/>
          <p:nvPr/>
        </p:nvSpPr>
        <p:spPr>
          <a:xfrm>
            <a:off x="3194067" y="3639902"/>
            <a:ext cx="271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Registrar académicos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60455D2-EDCD-49F3-A2DE-00614A7E5CF4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DCFC6C1-668C-4FBA-BC70-23D23EE1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55" y="1503599"/>
            <a:ext cx="2720489" cy="2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B873E-E548-4A1F-ACC7-D21B6460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Tecnología de desarrollo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909EB19-2B9E-4855-B6CB-84D6BE57194F}"/>
              </a:ext>
            </a:extLst>
          </p:cNvPr>
          <p:cNvSpPr/>
          <p:nvPr/>
        </p:nvSpPr>
        <p:spPr>
          <a:xfrm>
            <a:off x="437745" y="1171600"/>
            <a:ext cx="6566170" cy="7642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490742-EEC7-4FBA-9FCF-BDE7568C6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397" y="1171600"/>
            <a:ext cx="6724503" cy="37325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s-MX" sz="1600" dirty="0"/>
              <a:t>Laravel es un framework PHP de código abierto que intenta aprovechar las ventajas de otros Frameworks y desarrollar con las últimas versiones de PHP.</a:t>
            </a:r>
          </a:p>
          <a:p>
            <a:pPr marL="114300" indent="0" algn="just">
              <a:buNone/>
            </a:pPr>
            <a:endParaRPr lang="es-MX" sz="1600" dirty="0"/>
          </a:p>
          <a:p>
            <a:pPr marL="114300" indent="0" algn="just">
              <a:buNone/>
            </a:pPr>
            <a:endParaRPr lang="es-MX" sz="1600" dirty="0"/>
          </a:p>
          <a:p>
            <a:pPr marL="114300" indent="0" algn="just">
              <a:buNone/>
            </a:pPr>
            <a:r>
              <a:rPr lang="es-MX" sz="1600" dirty="0"/>
              <a:t>Su filosofía es desarrollar código PHP de forma elegante y simple basado en un modelo MVC (Modelo-Vista-Controlador).</a:t>
            </a:r>
          </a:p>
          <a:p>
            <a:pPr marL="114300" indent="0" algn="just">
              <a:buNone/>
            </a:pPr>
            <a:endParaRPr lang="es-MX" sz="1600" dirty="0"/>
          </a:p>
          <a:p>
            <a:pPr marL="114300" indent="0" algn="just">
              <a:buNone/>
            </a:pPr>
            <a:r>
              <a:rPr lang="es-MX" sz="1600" dirty="0"/>
              <a:t>Laravel es una herramienta para el desarrollo web, confiable y de gran difusión, es ideal para el desarrollo de aplicaciones web de cualquier índole, por lo cuenta con varias características que lo hacen único:</a:t>
            </a:r>
          </a:p>
          <a:p>
            <a:pPr marL="114300" indent="0" algn="just">
              <a:buNone/>
            </a:pPr>
            <a:endParaRPr lang="es-MX" sz="1600" dirty="0"/>
          </a:p>
          <a:p>
            <a:pPr marL="114300" indent="0" algn="just">
              <a:buNone/>
            </a:pPr>
            <a:r>
              <a:rPr lang="es-MX" sz="1600" b="1" dirty="0"/>
              <a:t>Características</a:t>
            </a:r>
          </a:p>
          <a:p>
            <a:pPr marL="114300" indent="0" algn="just">
              <a:buNone/>
            </a:pPr>
            <a:r>
              <a:rPr lang="es-MX" sz="1600" dirty="0"/>
              <a:t>• Expresivo, y con sintaxis bastante sencilla.</a:t>
            </a:r>
          </a:p>
          <a:p>
            <a:pPr marL="114300" indent="0" algn="just">
              <a:buNone/>
            </a:pPr>
            <a:r>
              <a:rPr lang="es-MX" sz="1600" dirty="0"/>
              <a:t>• Hecho a la medida para el equipo.</a:t>
            </a:r>
          </a:p>
          <a:p>
            <a:pPr marL="114300" indent="0" algn="just">
              <a:buNone/>
            </a:pPr>
            <a:r>
              <a:rPr lang="es-MX" sz="1600" dirty="0"/>
              <a:t>• Herramientas modernas.</a:t>
            </a:r>
          </a:p>
          <a:p>
            <a:pPr marL="114300" indent="0" algn="just">
              <a:buNone/>
            </a:pPr>
            <a:endParaRPr lang="es-MX" sz="1600" b="1" dirty="0"/>
          </a:p>
          <a:p>
            <a:pPr algn="just"/>
            <a:endParaRPr lang="es-MX" sz="1600" b="1" dirty="0"/>
          </a:p>
        </p:txBody>
      </p:sp>
      <p:pic>
        <p:nvPicPr>
          <p:cNvPr id="1028" name="Picture 4" descr="Resultado de imagen para laravel logo">
            <a:extLst>
              <a:ext uri="{FF2B5EF4-FFF2-40B4-BE49-F238E27FC236}">
                <a16:creationId xmlns:a16="http://schemas.microsoft.com/office/drawing/2014/main" id="{3E630E5A-EDF5-40AA-B572-DE6AEE547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51" y="1050667"/>
            <a:ext cx="2157030" cy="215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FDB9626-A367-4A81-9BD4-9D615D428759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0932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F7F41-22D5-48E3-9C07-AF18FD7B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Ataques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971B6FD-3970-4340-BAA7-E2DBC6B8E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460841"/>
              </p:ext>
            </p:extLst>
          </p:nvPr>
        </p:nvGraphicFramePr>
        <p:xfrm>
          <a:off x="1764255" y="315948"/>
          <a:ext cx="6960334" cy="4148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4611">
                  <a:extLst>
                    <a:ext uri="{9D8B030D-6E8A-4147-A177-3AD203B41FA5}">
                      <a16:colId xmlns:a16="http://schemas.microsoft.com/office/drawing/2014/main" val="1575473954"/>
                    </a:ext>
                  </a:extLst>
                </a:gridCol>
                <a:gridCol w="760639">
                  <a:extLst>
                    <a:ext uri="{9D8B030D-6E8A-4147-A177-3AD203B41FA5}">
                      <a16:colId xmlns:a16="http://schemas.microsoft.com/office/drawing/2014/main" val="693820648"/>
                    </a:ext>
                  </a:extLst>
                </a:gridCol>
                <a:gridCol w="646056">
                  <a:extLst>
                    <a:ext uri="{9D8B030D-6E8A-4147-A177-3AD203B41FA5}">
                      <a16:colId xmlns:a16="http://schemas.microsoft.com/office/drawing/2014/main" val="2161048290"/>
                    </a:ext>
                  </a:extLst>
                </a:gridCol>
                <a:gridCol w="4399028">
                  <a:extLst>
                    <a:ext uri="{9D8B030D-6E8A-4147-A177-3AD203B41FA5}">
                      <a16:colId xmlns:a16="http://schemas.microsoft.com/office/drawing/2014/main" val="779592783"/>
                    </a:ext>
                  </a:extLst>
                </a:gridCol>
              </a:tblGrid>
              <a:tr h="2787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 dirty="0">
                          <a:effectLst/>
                        </a:rPr>
                        <a:t>Ataque</a:t>
                      </a:r>
                      <a:endParaRPr lang="es-MX" sz="7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Probabilidad 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Impacto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 dirty="0">
                          <a:effectLst/>
                        </a:rPr>
                        <a:t>Técnica de solución </a:t>
                      </a:r>
                      <a:endParaRPr lang="es-MX" sz="7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extLst>
                  <a:ext uri="{0D108BD9-81ED-4DB2-BD59-A6C34878D82A}">
                    <a16:rowId xmlns:a16="http://schemas.microsoft.com/office/drawing/2014/main" val="3901250317"/>
                  </a:ext>
                </a:extLst>
              </a:tr>
              <a:tr h="5106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Inyección SQL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Alta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Alto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Limpiar/validar entradas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Expresiones regulares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Restringir palabras</a:t>
                      </a:r>
                      <a:endParaRPr lang="es-MX" sz="700" u="none" strike="noStrike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extLst>
                  <a:ext uri="{0D108BD9-81ED-4DB2-BD59-A6C34878D82A}">
                    <a16:rowId xmlns:a16="http://schemas.microsoft.com/office/drawing/2014/main" val="1958959100"/>
                  </a:ext>
                </a:extLst>
              </a:tr>
              <a:tr h="4577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Pérdida de autenticación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Alta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Medio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>
                          <a:effectLst/>
                        </a:rPr>
                        <a:t>Encriptar contraseñas de usuarios.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>
                          <a:effectLst/>
                        </a:rPr>
                        <a:t>Mecanismo de autenticación fuerte</a:t>
                      </a:r>
                      <a:endParaRPr lang="es-MX" sz="700" u="none" strike="noStrike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extLst>
                  <a:ext uri="{0D108BD9-81ED-4DB2-BD59-A6C34878D82A}">
                    <a16:rowId xmlns:a16="http://schemas.microsoft.com/office/drawing/2014/main" val="2410948643"/>
                  </a:ext>
                </a:extLst>
              </a:tr>
              <a:tr h="5227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Exposición de datos sensibles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Alta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Medio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Encriptación de la información procesada en el sistema.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Verificar los procesos de autenticación, usar mecanismos y librerías ya existentes. </a:t>
                      </a: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No guardar información sobre permisos o identidad en cookies.</a:t>
                      </a:r>
                      <a:endParaRPr lang="es-MX" sz="700" u="none" strike="noStrike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extLst>
                  <a:ext uri="{0D108BD9-81ED-4DB2-BD59-A6C34878D82A}">
                    <a16:rowId xmlns:a16="http://schemas.microsoft.com/office/drawing/2014/main" val="809712728"/>
                  </a:ext>
                </a:extLst>
              </a:tr>
              <a:tr h="5529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Pérdida de control de acceso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Media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Alto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Incluir pruebas de control de acceso en sus pruebas unitarias y de integración.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Implemente los mecanismos de control de acceso una vez y reutilícelo en toda la aplicación, incluyendo minimizar el control de acceso HTTP (CORS).</a:t>
                      </a:r>
                      <a:endParaRPr lang="es-MX" sz="700" u="none" strike="noStrike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extLst>
                  <a:ext uri="{0D108BD9-81ED-4DB2-BD59-A6C34878D82A}">
                    <a16:rowId xmlns:a16="http://schemas.microsoft.com/office/drawing/2014/main" val="387120280"/>
                  </a:ext>
                </a:extLst>
              </a:tr>
              <a:tr h="403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Configuración de seguridad incorrecta 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Media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Alto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 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Siga un proceso para revisar y actualizar las configuraciones apropiadas de acuerdo a las advertencias de seguridad y siga un proceso de gestión de parches.</a:t>
                      </a:r>
                      <a:endParaRPr lang="es-MX" sz="700" u="none" strike="noStrike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extLst>
                  <a:ext uri="{0D108BD9-81ED-4DB2-BD59-A6C34878D82A}">
                    <a16:rowId xmlns:a16="http://schemas.microsoft.com/office/drawing/2014/main" val="1315629916"/>
                  </a:ext>
                </a:extLst>
              </a:tr>
              <a:tr h="5491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Secuencia de comandos en sitios cruzados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(XSS)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Media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Alto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MX" sz="700" u="none" strike="noStrike" dirty="0">
                          <a:effectLst/>
                        </a:rPr>
                        <a:t>Codificar los datos de requerimientos HTTP no confiables en</a:t>
                      </a:r>
                      <a:br>
                        <a:rPr lang="es-MX" sz="700" u="none" strike="noStrike" dirty="0">
                          <a:effectLst/>
                        </a:rPr>
                      </a:br>
                      <a:r>
                        <a:rPr lang="es-MX" sz="700" u="none" strike="noStrike" dirty="0">
                          <a:effectLst/>
                        </a:rPr>
                        <a:t>los campos de salida HTML (cuerpo, atributos, JavaScript,</a:t>
                      </a:r>
                      <a:br>
                        <a:rPr lang="es-MX" sz="700" u="none" strike="noStrike" dirty="0">
                          <a:effectLst/>
                        </a:rPr>
                      </a:br>
                      <a:r>
                        <a:rPr lang="es-MX" sz="700" u="none" strike="noStrike" dirty="0">
                          <a:effectLst/>
                        </a:rPr>
                        <a:t>CSS, o URL) resuelve los XSS Reflejado y XSS Almacenado.</a:t>
                      </a:r>
                      <a:endParaRPr lang="es-MX" sz="700" u="none" strike="noStrike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extLst>
                  <a:ext uri="{0D108BD9-81ED-4DB2-BD59-A6C34878D82A}">
                    <a16:rowId xmlns:a16="http://schemas.microsoft.com/office/drawing/2014/main" val="3867148700"/>
                  </a:ext>
                </a:extLst>
              </a:tr>
              <a:tr h="4153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Uso de componentes con vulnerabilidades conocidas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Baja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Bajo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Utilizar las versiones estables de laravel para poder encontrar los posibles bugs detectados por la comunidad.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extLst>
                  <a:ext uri="{0D108BD9-81ED-4DB2-BD59-A6C34878D82A}">
                    <a16:rowId xmlns:a16="http://schemas.microsoft.com/office/drawing/2014/main" val="184741664"/>
                  </a:ext>
                </a:extLst>
              </a:tr>
              <a:tr h="4577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Registro y monitoreo insuficientes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Media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>
                          <a:effectLst/>
                        </a:rPr>
                        <a:t>Medio</a:t>
                      </a:r>
                      <a:endParaRPr lang="es-MX" sz="7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MX" sz="700" dirty="0">
                          <a:effectLst/>
                        </a:rPr>
                        <a:t>Llevar el seguimiento constante del buen funcionamiento de nuestra aplicación.</a:t>
                      </a:r>
                      <a:endParaRPr lang="es-MX" sz="7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8153" marR="38153" marT="38153" marB="38153"/>
                </a:tc>
                <a:extLst>
                  <a:ext uri="{0D108BD9-81ED-4DB2-BD59-A6C34878D82A}">
                    <a16:rowId xmlns:a16="http://schemas.microsoft.com/office/drawing/2014/main" val="2341468510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785F11B5-ECDF-4087-BAFB-5F85654E3A03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051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Contexto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1" y="1171600"/>
            <a:ext cx="8428262" cy="123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/>
              <a:t>Los alumnos de la facultad de estadística e informática que están inscritos en el programa académico MEIF, cuentan con horas libres en las cuales pueden aprovechar de una mejor manera ya que podrían avanzar con sus tareas y proyectos, sin embargo no cuentan con un espacio en cual puedan trabajar a gusto, ya que no cuentan con algún registro que les pueda dar información sobre los salones y por lo tanto se encuentran esparcidos por toda la facultad.</a:t>
            </a:r>
            <a:endParaRPr lang="es-MX" sz="16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965229E-2D9E-4F59-B4B6-B4BF06CE9A72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30E27E7-45BD-426B-866E-27E21430D5E0}"/>
              </a:ext>
            </a:extLst>
          </p:cNvPr>
          <p:cNvGrpSpPr/>
          <p:nvPr/>
        </p:nvGrpSpPr>
        <p:grpSpPr>
          <a:xfrm>
            <a:off x="1229645" y="2715522"/>
            <a:ext cx="6592373" cy="1728848"/>
            <a:chOff x="311700" y="1612150"/>
            <a:chExt cx="8527502" cy="2392625"/>
          </a:xfrm>
        </p:grpSpPr>
        <p:pic>
          <p:nvPicPr>
            <p:cNvPr id="10" name="Google Shape;69;p14">
              <a:extLst>
                <a:ext uri="{FF2B5EF4-FFF2-40B4-BE49-F238E27FC236}">
                  <a16:creationId xmlns:a16="http://schemas.microsoft.com/office/drawing/2014/main" id="{4A68E183-C74B-47C0-BBB8-7C4C902E10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41951"/>
            <a:stretch/>
          </p:blipFill>
          <p:spPr>
            <a:xfrm>
              <a:off x="311700" y="1612150"/>
              <a:ext cx="2232526" cy="2392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70;p14">
              <a:extLst>
                <a:ext uri="{FF2B5EF4-FFF2-40B4-BE49-F238E27FC236}">
                  <a16:creationId xmlns:a16="http://schemas.microsoft.com/office/drawing/2014/main" id="{551D7099-C35E-4CFF-B31D-BAA8B7EECA1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2324464" y="1831913"/>
              <a:ext cx="2392623" cy="1953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71;p14">
              <a:extLst>
                <a:ext uri="{FF2B5EF4-FFF2-40B4-BE49-F238E27FC236}">
                  <a16:creationId xmlns:a16="http://schemas.microsoft.com/office/drawing/2014/main" id="{2B0A7BDC-BD25-4E13-BC5F-368EF8AB236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97325" y="1612150"/>
              <a:ext cx="2303878" cy="2391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72;p14">
              <a:extLst>
                <a:ext uri="{FF2B5EF4-FFF2-40B4-BE49-F238E27FC236}">
                  <a16:creationId xmlns:a16="http://schemas.microsoft.com/office/drawing/2014/main" id="{4FBEE829-5C13-46D7-BA9D-B13D8699ADE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19852"/>
            <a:stretch/>
          </p:blipFill>
          <p:spPr>
            <a:xfrm>
              <a:off x="6801200" y="1612150"/>
              <a:ext cx="2038002" cy="2391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Necesidades alumnos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/>
              <a:t>1.    Tener un espacio de trabajo amplio.</a:t>
            </a:r>
            <a:endParaRPr sz="140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/>
              <a:t>2.    Tener un espacio cómodo para realizar trabajos.</a:t>
            </a:r>
            <a:endParaRPr sz="140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/>
              <a:t>3.    Tener un lugar con buena iluminación para poder trabajar.</a:t>
            </a:r>
            <a:endParaRPr sz="140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/>
              <a:t>4.    Tener un espacio de trabajo donde puedan hablar libremente respecto al tono de voz.</a:t>
            </a:r>
            <a:endParaRPr sz="140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/>
              <a:t>5.    Poder conocer los espacios que están habilitados para poder hacer uso de esto.</a:t>
            </a:r>
            <a:endParaRPr sz="140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/>
              <a:t>6.    Conocer horarios disponibles de salones.</a:t>
            </a:r>
            <a:endParaRPr sz="140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/>
              <a:t>7.    Conocer las áreas donde cuentan con wifi.</a:t>
            </a:r>
            <a:endParaRPr sz="140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/>
              <a:t>8.    Conocer los salones que cuentan con conectores.</a:t>
            </a:r>
            <a:endParaRPr sz="140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9.    Conocer los salones que son propensos a inundaciones.</a:t>
            </a:r>
            <a:endParaRPr sz="140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10.  Dar a conocer un mapa que ayude a identificar con facilidad cada salón.</a:t>
            </a:r>
            <a:endParaRPr sz="140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4B58461-CFFA-44DE-998B-A86DBC143F8D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Necesidades profesores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1.    Poder agilizar la reservación de salones.</a:t>
            </a:r>
            <a:endParaRPr sz="1400" dirty="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2.    Verificar las aulas disponibles en una sola ventana.</a:t>
            </a:r>
            <a:endParaRPr sz="1400" dirty="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3.    Agilizar el tiempo de captura de salones y horarios de las E.E.</a:t>
            </a:r>
            <a:endParaRPr sz="1400" dirty="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4.    Poder reservar el aula sin tanto tiempo de anticipación.</a:t>
            </a:r>
            <a:endParaRPr sz="1400" dirty="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5.    Contar con mayor organización para reservar salones.</a:t>
            </a:r>
            <a:endParaRPr sz="1400" dirty="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6.    Tener mayor accesibilidad a poder reservar los salones.</a:t>
            </a:r>
            <a:endParaRPr sz="1400" dirty="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7.    Ayudar a la toma de decisiones a la hora de realizar las reservaciones de salones.</a:t>
            </a:r>
            <a:endParaRPr sz="1400" dirty="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8.    Consultar con facilidad la información de los salones.</a:t>
            </a:r>
            <a:endParaRPr sz="1400" dirty="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9.    Poder realizar reservaciones con un proceso más ágil y eficiente.</a:t>
            </a:r>
            <a:endParaRPr sz="1400" dirty="0"/>
          </a:p>
          <a:p>
            <a:pPr marL="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 dirty="0"/>
              <a:t>10. Brindar confianza de que salones se encuentran libres y no haya traslapes de horarios.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D7D42C9-A3B2-420B-AC36-335812A8F0B5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1C5EC-5217-406F-8302-343385F0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Fuentes de inspiración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63A692-886F-45FB-9085-F3FD8C735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71600"/>
            <a:ext cx="8238913" cy="3397200"/>
          </a:xfrm>
        </p:spPr>
        <p:txBody>
          <a:bodyPr/>
          <a:lstStyle/>
          <a:p>
            <a:pPr marL="114300" indent="0" algn="just">
              <a:buNone/>
            </a:pPr>
            <a:r>
              <a:rPr lang="es-MX" sz="1600" dirty="0"/>
              <a:t>Las fuentes de inspiración que fueron tomadas para este proyecto fueron basándonos en aplicaciones que manejaban un tipo agenda, pues al estar buscando aplicaciones similares a la que se propone aquí, son inexistentes este tipo de aplicaciones, por lo cual se seleccionó la agenda que se presenta a continuación. </a:t>
            </a:r>
          </a:p>
          <a:p>
            <a:pPr marL="114300" indent="0">
              <a:buNone/>
            </a:pPr>
            <a:endParaRPr lang="es-MX" dirty="0"/>
          </a:p>
          <a:p>
            <a:pPr marL="114300" indent="0">
              <a:buNone/>
            </a:pPr>
            <a:endParaRPr lang="es-MX" dirty="0"/>
          </a:p>
        </p:txBody>
      </p:sp>
      <p:pic>
        <p:nvPicPr>
          <p:cNvPr id="4" name="Imagen 3" descr="Resultado de imagen para aplicacion de horarios escolares">
            <a:extLst>
              <a:ext uri="{FF2B5EF4-FFF2-40B4-BE49-F238E27FC236}">
                <a16:creationId xmlns:a16="http://schemas.microsoft.com/office/drawing/2014/main" id="{BEBC4C30-E1E5-411A-B03C-2717E4E968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185" y="2160784"/>
            <a:ext cx="4213625" cy="24080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753034A-1A09-4301-B0D0-003D54E82E30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492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09C0-94DD-47A3-8706-B188053DC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27089"/>
            <a:ext cx="8520600" cy="3641711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s-MX" sz="1600" dirty="0"/>
              <a:t>A continuación se muestra el prototipo del sistema para los </a:t>
            </a:r>
            <a:r>
              <a:rPr lang="es-MX" sz="1600" b="1" dirty="0"/>
              <a:t>alumnos, </a:t>
            </a:r>
            <a:r>
              <a:rPr lang="es-MX" sz="1600" dirty="0"/>
              <a:t>en el cual se puede visualizar el proceso para registrar una visita en el salón, así como la información más importante de este: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F6F472-EC0B-4A1E-8DB5-8F665BE87739}"/>
              </a:ext>
            </a:extLst>
          </p:cNvPr>
          <p:cNvSpPr txBox="1"/>
          <p:nvPr/>
        </p:nvSpPr>
        <p:spPr>
          <a:xfrm>
            <a:off x="1215921" y="3939412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/>
              <a:t>Pantalla principal de salones</a:t>
            </a:r>
            <a:endParaRPr lang="es-MX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B3CA94-C188-4D7F-8EFB-393D29447E2F}"/>
              </a:ext>
            </a:extLst>
          </p:cNvPr>
          <p:cNvSpPr txBox="1"/>
          <p:nvPr/>
        </p:nvSpPr>
        <p:spPr>
          <a:xfrm>
            <a:off x="4721309" y="3939411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Visualizar información de una salón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A58F31-DDF3-4D5D-B9FC-4236F3219C89}"/>
              </a:ext>
            </a:extLst>
          </p:cNvPr>
          <p:cNvSpPr txBox="1"/>
          <p:nvPr/>
        </p:nvSpPr>
        <p:spPr>
          <a:xfrm>
            <a:off x="821975" y="1801210"/>
            <a:ext cx="3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5D1CCBE-9708-43B7-8824-9095DDF88C22}"/>
              </a:ext>
            </a:extLst>
          </p:cNvPr>
          <p:cNvSpPr txBox="1"/>
          <p:nvPr/>
        </p:nvSpPr>
        <p:spPr>
          <a:xfrm>
            <a:off x="4375027" y="1801210"/>
            <a:ext cx="3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2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16B24D6-2845-4175-B531-CB1614416906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0B9E26-FD55-4A5C-A78C-248661AA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21" y="1773967"/>
            <a:ext cx="3154060" cy="21926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E92FAE9-5319-41DB-BECD-E1697D38A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62" y="1773967"/>
            <a:ext cx="3154060" cy="2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0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C663C7-1679-48EE-9793-A9567666639A}"/>
              </a:ext>
            </a:extLst>
          </p:cNvPr>
          <p:cNvSpPr txBox="1"/>
          <p:nvPr/>
        </p:nvSpPr>
        <p:spPr>
          <a:xfrm>
            <a:off x="1173391" y="3939301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Alumno registra visita en el salón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6931DA-F64E-453C-A000-109ACC197EC5}"/>
              </a:ext>
            </a:extLst>
          </p:cNvPr>
          <p:cNvSpPr txBox="1"/>
          <p:nvPr/>
        </p:nvSpPr>
        <p:spPr>
          <a:xfrm>
            <a:off x="4668146" y="3939301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Notificación de registro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F8F0B2-7E07-45E4-85A0-7A7582974110}"/>
              </a:ext>
            </a:extLst>
          </p:cNvPr>
          <p:cNvSpPr txBox="1"/>
          <p:nvPr/>
        </p:nvSpPr>
        <p:spPr>
          <a:xfrm>
            <a:off x="832696" y="1801099"/>
            <a:ext cx="3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C080A2-6481-42D7-AA6B-B5644FFD115A}"/>
              </a:ext>
            </a:extLst>
          </p:cNvPr>
          <p:cNvSpPr txBox="1"/>
          <p:nvPr/>
        </p:nvSpPr>
        <p:spPr>
          <a:xfrm>
            <a:off x="4341167" y="1801099"/>
            <a:ext cx="3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4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55B31F-2B97-45C9-9198-54C6FA41CF76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92300A-F563-4547-84E5-FC4A8732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75" y="1801099"/>
            <a:ext cx="3154060" cy="21382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D67F8F4-2033-4621-A5DB-53EA42E2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46" y="1801099"/>
            <a:ext cx="3154060" cy="21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8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09C0-94DD-47A3-8706-B188053DC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MX" sz="1600" dirty="0"/>
              <a:t>A continuación se muestra el prototipo del sistema para los </a:t>
            </a:r>
            <a:r>
              <a:rPr lang="es-MX" sz="1600" b="1" dirty="0"/>
              <a:t>académicos</a:t>
            </a:r>
            <a:r>
              <a:rPr lang="es-MX" sz="1600" dirty="0"/>
              <a:t>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2CBB9F-8542-4A78-B99B-76FBF2C1FD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31" y="1833698"/>
            <a:ext cx="3143428" cy="213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58FAC6-2298-40E8-AEA0-AA8E872E00D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09" y="1833699"/>
            <a:ext cx="3143428" cy="21057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EE46D9-A319-4BE9-BCB2-48F715596AEA}"/>
              </a:ext>
            </a:extLst>
          </p:cNvPr>
          <p:cNvSpPr txBox="1"/>
          <p:nvPr/>
        </p:nvSpPr>
        <p:spPr>
          <a:xfrm>
            <a:off x="1257999" y="3970513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Inicio de sesión del académico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94A090-4A03-45F7-9263-39BAD216370C}"/>
              </a:ext>
            </a:extLst>
          </p:cNvPr>
          <p:cNvSpPr txBox="1"/>
          <p:nvPr/>
        </p:nvSpPr>
        <p:spPr>
          <a:xfrm>
            <a:off x="4731943" y="3939413"/>
            <a:ext cx="3154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Pantalla principal del académico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105CC2A-B6F0-4C9C-AF1B-7C3B7110E07D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980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8F10-8D85-4613-A3B2-C11FB5AD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Prototipos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609C0-94DD-47A3-8706-B188053DC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MX" sz="1600" dirty="0"/>
              <a:t>A continuación se muestra el proceso que debe de realizar un </a:t>
            </a:r>
            <a:r>
              <a:rPr lang="es-MX" sz="1600" b="1" dirty="0"/>
              <a:t>académico</a:t>
            </a:r>
            <a:r>
              <a:rPr lang="es-MX" sz="1600" dirty="0"/>
              <a:t> para registrar una reservación de un salón: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1A114-8889-462F-BA91-63B2DDB4D2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2" y="2010696"/>
            <a:ext cx="2752206" cy="21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83C0DCB-B7DF-44A2-9739-E41C76E22F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59" y="2010696"/>
            <a:ext cx="2752206" cy="21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304DFA-37D6-4F62-885B-15549A5DED1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56" y="2010696"/>
            <a:ext cx="2752206" cy="21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B661017-D965-4DA7-AF19-406D273A7A33}"/>
              </a:ext>
            </a:extLst>
          </p:cNvPr>
          <p:cNvSpPr/>
          <p:nvPr/>
        </p:nvSpPr>
        <p:spPr>
          <a:xfrm>
            <a:off x="0" y="4756935"/>
            <a:ext cx="9144000" cy="38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79695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</TotalTime>
  <Words>996</Words>
  <Application>Microsoft Office PowerPoint</Application>
  <PresentationFormat>Presentación en pantalla (16:9)</PresentationFormat>
  <Paragraphs>131</Paragraphs>
  <Slides>18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Tema de Office</vt:lpstr>
      <vt:lpstr>Disponibilidad de salones de clase en la facultad de Estadística e Informática</vt:lpstr>
      <vt:lpstr>Contexto</vt:lpstr>
      <vt:lpstr>Necesidades alumnos</vt:lpstr>
      <vt:lpstr>Necesidades profesores</vt:lpstr>
      <vt:lpstr>Fuentes de inspiración </vt:lpstr>
      <vt:lpstr>Prototipos</vt:lpstr>
      <vt:lpstr>Prototipos</vt:lpstr>
      <vt:lpstr>Prototipos</vt:lpstr>
      <vt:lpstr>Prototipos</vt:lpstr>
      <vt:lpstr>Prototipos</vt:lpstr>
      <vt:lpstr>Prototipos</vt:lpstr>
      <vt:lpstr>Prototipos</vt:lpstr>
      <vt:lpstr>Prototipos</vt:lpstr>
      <vt:lpstr>Prototipos</vt:lpstr>
      <vt:lpstr>Prototipos</vt:lpstr>
      <vt:lpstr>Prototipos</vt:lpstr>
      <vt:lpstr>Tecnología de desarrollo</vt:lpstr>
      <vt:lpstr>Ataques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Disponibilidad de salones de clase en la facultad de Estadística e Informática</dc:title>
  <cp:lastModifiedBy>Leydi</cp:lastModifiedBy>
  <cp:revision>22</cp:revision>
  <dcterms:modified xsi:type="dcterms:W3CDTF">2019-01-14T21:53:12Z</dcterms:modified>
</cp:coreProperties>
</file>